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75" r:id="rId3"/>
    <p:sldId id="284" r:id="rId4"/>
    <p:sldId id="285" r:id="rId5"/>
    <p:sldId id="278" r:id="rId6"/>
    <p:sldId id="280" r:id="rId7"/>
    <p:sldId id="281" r:id="rId8"/>
    <p:sldId id="282" r:id="rId9"/>
    <p:sldId id="279" r:id="rId10"/>
    <p:sldId id="288" r:id="rId11"/>
    <p:sldId id="289" r:id="rId12"/>
    <p:sldId id="291" r:id="rId13"/>
    <p:sldId id="287" r:id="rId14"/>
    <p:sldId id="286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dson, Emma" initials="HE" lastIdx="16" clrIdx="0">
    <p:extLst>
      <p:ext uri="{19B8F6BF-5375-455C-9EA6-DF929625EA0E}">
        <p15:presenceInfo xmlns:p15="http://schemas.microsoft.com/office/powerpoint/2012/main" userId="S-1-5-21-1085031214-2000478354-839522115-827234" providerId="AD"/>
      </p:ext>
    </p:extLst>
  </p:cmAuthor>
  <p:cmAuthor id="2" name="Reddish, Chloe" initials="RC" lastIdx="10" clrIdx="1">
    <p:extLst>
      <p:ext uri="{19B8F6BF-5375-455C-9EA6-DF929625EA0E}">
        <p15:presenceInfo xmlns:p15="http://schemas.microsoft.com/office/powerpoint/2012/main" userId="S::chloe.reddish@pearson.com::1ad44cf6-398b-444f-89c9-e31519844e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DE82"/>
    <a:srgbClr val="A9E2D5"/>
    <a:srgbClr val="B6F5E7"/>
    <a:srgbClr val="74DDCD"/>
    <a:srgbClr val="C6D59F"/>
    <a:srgbClr val="C0D5A2"/>
    <a:srgbClr val="B7D5A1"/>
    <a:srgbClr val="C1D48F"/>
    <a:srgbClr val="A1D500"/>
    <a:srgbClr val="D5FF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04" autoAdjust="0"/>
    <p:restoredTop sz="79198" autoAdjust="0"/>
  </p:normalViewPr>
  <p:slideViewPr>
    <p:cSldViewPr snapToGrid="0" snapToObjects="1">
      <p:cViewPr varScale="1">
        <p:scale>
          <a:sx n="69" d="100"/>
          <a:sy n="69" d="100"/>
        </p:scale>
        <p:origin x="2011" y="72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 snapToObjects="1">
      <p:cViewPr varScale="1">
        <p:scale>
          <a:sx n="81" d="100"/>
          <a:sy n="81" d="100"/>
        </p:scale>
        <p:origin x="205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D7175-86F6-194C-955E-A23FE3986615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3AE18-9C68-F34E-BC57-8F5CFC01E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54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43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 Discover, appealing real-life scenarios stimulate curiosity, helping children to identify the maths problem and discover patterns and relationships for themselves.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 concept is introduced logically using a Concrete-Pictorial-Abstract approach to help children to make connections and grasp concepts.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Here in Share part a), children are shown the pictorial representation of place value counters alongside the more abstract method of short division. The</a:t>
            </a:r>
            <a:r>
              <a:rPr lang="en-GB" i="1" dirty="0"/>
              <a:t> Power Maths </a:t>
            </a:r>
            <a:r>
              <a:rPr lang="en-GB" i="0" dirty="0"/>
              <a:t>characters provide support and help children to develop a growth mindset by encouraging them to think, reason and reflect.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91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Think together, the scaffolding is gradually reduced as children become more familiar with the mathematical concept. We encourage children to talk together to explain</a:t>
            </a:r>
            <a:r>
              <a:rPr lang="en-GB" baseline="0" dirty="0"/>
              <a:t> how they solve the problems. </a:t>
            </a:r>
            <a:endParaRPr lang="en-GB" dirty="0"/>
          </a:p>
          <a:p>
            <a:endParaRPr lang="en-GB" dirty="0"/>
          </a:p>
          <a:p>
            <a:r>
              <a:rPr lang="en-GB" dirty="0"/>
              <a:t>Throughout, maths</a:t>
            </a:r>
            <a:r>
              <a:rPr lang="en-GB" baseline="0" dirty="0"/>
              <a:t> language is used consistently to encourage all children to use the correct terms and feel comfortable with them.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714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continued in the Practice Books, where each question varies one small element to move children on in their thinking.  </a:t>
            </a:r>
          </a:p>
          <a:p>
            <a:r>
              <a:rPr lang="en-GB" dirty="0"/>
              <a:t>Children complete intelligent practice</a:t>
            </a:r>
            <a:r>
              <a:rPr lang="en-GB" baseline="0" dirty="0"/>
              <a:t> independently, ending in a Reflect section where children reveal the depth of their understanding before moving on.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02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Children will be meeting mathematical</a:t>
            </a:r>
            <a:r>
              <a:rPr lang="en-GB" baseline="0" dirty="0"/>
              <a:t> models and representations which you might not yet be familiar with. Here are two examples: a part-whole model and a bar model. </a:t>
            </a:r>
          </a:p>
          <a:p>
            <a:r>
              <a:rPr lang="en-GB" baseline="0" dirty="0"/>
              <a:t>These models help children to visualise the problem and explain their working.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773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 are encouraged to solve problems each day through the use of concrete resources, pictorial representations and abstract thinking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(the C-P-A approach). This helps children tackle concepts in a tangible and more comfortable way.</a:t>
            </a:r>
          </a:p>
          <a:p>
            <a:endParaRPr lang="en-GB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 = Concrete. A familiar object that a child can manipulate to help bring the maths to life. Children make the connection between the number and the object. It could be cakes, cars or children!</a:t>
            </a:r>
          </a:p>
          <a:p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 = Pictorial. This uses pictorial representations and diagrams of objects to ‘see’ what maths problems look like. This might be drawn counters which represent each child in the maths problem.</a:t>
            </a:r>
          </a:p>
          <a:p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= Abstract. The ultimate goal is for children to understand abstract mathematical concepts and symbols.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224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hope your children enjoy</a:t>
            </a:r>
            <a:r>
              <a:rPr lang="en-US" baseline="0" dirty="0"/>
              <a:t> working with Ash, Dexter, Astrid and Flo to master maths.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999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Power Maths </a:t>
            </a:r>
            <a:r>
              <a:rPr lang="en-GB" dirty="0"/>
              <a:t>is an interactive, whole-class teaching model. </a:t>
            </a:r>
          </a:p>
          <a:p>
            <a:r>
              <a:rPr lang="en-GB" dirty="0"/>
              <a:t>It encourages precise mathematical language and allows</a:t>
            </a:r>
            <a:r>
              <a:rPr lang="en-GB" baseline="0" dirty="0"/>
              <a:t> children to deepen their understanding as far as they can.</a:t>
            </a:r>
            <a:endParaRPr lang="en-GB" dirty="0"/>
          </a:p>
          <a:p>
            <a:r>
              <a:rPr lang="en-GB" dirty="0"/>
              <a:t>By working hard, all children can achieve.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81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Builds every</a:t>
            </a:r>
            <a:r>
              <a:rPr lang="en-GB" baseline="0" dirty="0"/>
              <a:t> concept in small, progressive steps to help keep the whole class together. </a:t>
            </a:r>
          </a:p>
          <a:p>
            <a:r>
              <a:rPr lang="en-GB" baseline="0" dirty="0"/>
              <a:t>Helps children problem-solve by building on prior learning to help them see connections and patterns. </a:t>
            </a:r>
          </a:p>
          <a:p>
            <a:r>
              <a:rPr lang="en-GB" baseline="0" dirty="0"/>
              <a:t>Teachers can check understanding throughout the lesson to ensure all children are keeping up.</a:t>
            </a:r>
            <a:endParaRPr lang="en-GB" dirty="0"/>
          </a:p>
          <a:p>
            <a:r>
              <a:rPr lang="en-GB" i="1" dirty="0"/>
              <a:t>Power</a:t>
            </a:r>
            <a:r>
              <a:rPr lang="en-GB" i="1" baseline="0" dirty="0"/>
              <a:t> Maths </a:t>
            </a:r>
            <a:r>
              <a:rPr lang="en-GB" baseline="0" dirty="0"/>
              <a:t>aims to spark curiosity and encourages rich mathematical talk.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80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Power Maths </a:t>
            </a:r>
            <a:r>
              <a:rPr lang="en-GB" dirty="0"/>
              <a:t>is aligned</a:t>
            </a:r>
            <a:r>
              <a:rPr lang="en-GB" baseline="0" dirty="0"/>
              <a:t> with the National Curriculum, and is a whole-class mastery resource to empower every child to understand and succeed in maths.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36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22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</a:t>
            </a:r>
            <a:r>
              <a:rPr lang="en-GB" baseline="0" dirty="0"/>
              <a:t> growth mindset approach encourages children to see mistakes as learning opportunities. It promotes hard work and practice, and discourages the idea that some people ‘can’t do maths’.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192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FFFFFF"/>
                </a:solidFill>
              </a:rPr>
              <a:t>The growth mindset characters</a:t>
            </a:r>
            <a:r>
              <a:rPr lang="en-GB" sz="1200" baseline="0" dirty="0">
                <a:solidFill>
                  <a:srgbClr val="FFFFFF"/>
                </a:solidFill>
              </a:rPr>
              <a:t> help b</a:t>
            </a:r>
            <a:r>
              <a:rPr lang="en-GB" sz="1200" dirty="0">
                <a:solidFill>
                  <a:srgbClr val="FFFFFF"/>
                </a:solidFill>
              </a:rPr>
              <a:t>uild mathematical confidence so every child can reach their potential.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FFFFFF"/>
                </a:solidFill>
              </a:rPr>
              <a:t>They are allies for</a:t>
            </a:r>
            <a:r>
              <a:rPr lang="en-GB" sz="1200" baseline="0" dirty="0">
                <a:solidFill>
                  <a:srgbClr val="FFFFFF"/>
                </a:solidFill>
              </a:rPr>
              <a:t> our children and are all hard-working, enthusiastic and unafraid of making mistakes!</a:t>
            </a:r>
            <a:endParaRPr lang="en-GB" sz="1200" dirty="0">
              <a:solidFill>
                <a:srgbClr val="FFFFFF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497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77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FFFFFF"/>
                </a:solidFill>
              </a:rPr>
              <a:t>A consistent structure for delivering a whole-class mastery approach in which no child is left behind. Each lesson</a:t>
            </a:r>
            <a:r>
              <a:rPr lang="en-GB" sz="1200" baseline="0" dirty="0">
                <a:solidFill>
                  <a:srgbClr val="FFFFFF"/>
                </a:solidFill>
              </a:rPr>
              <a:t> follows the same format, which we will show in the following slides.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aseline="0" dirty="0">
                <a:solidFill>
                  <a:srgbClr val="FFFFFF"/>
                </a:solidFill>
              </a:rPr>
              <a:t>Same-day interventions help us keep the class progressing together, so Power Maths provides plenty of support throughout the journey. </a:t>
            </a:r>
            <a:endParaRPr lang="en-GB" sz="1200" dirty="0">
              <a:solidFill>
                <a:srgbClr val="FFFFFF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82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DD6F4-2875-1C43-8AA6-882032634B8A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9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tif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if"/><Relationship Id="rId3" Type="http://schemas.openxmlformats.org/officeDocument/2006/relationships/image" Target="../media/image3.png"/><Relationship Id="rId7" Type="http://schemas.openxmlformats.org/officeDocument/2006/relationships/image" Target="../media/image15.t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tif"/><Relationship Id="rId3" Type="http://schemas.openxmlformats.org/officeDocument/2006/relationships/image" Target="../media/image3.png"/><Relationship Id="rId7" Type="http://schemas.openxmlformats.org/officeDocument/2006/relationships/image" Target="../media/image19.t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4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58" y="6683407"/>
            <a:ext cx="381342" cy="1692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A0100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D7B5D9-7823-9F41-8822-BA5AED6C4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51203E-79B8-448D-A6E0-5019CBDD6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74" y="1262029"/>
            <a:ext cx="3590980" cy="4333941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07CF9DF-09D0-455D-B5FA-0697B6688C44}"/>
              </a:ext>
            </a:extLst>
          </p:cNvPr>
          <p:cNvCxnSpPr>
            <a:cxnSpLocks/>
          </p:cNvCxnSpPr>
          <p:nvPr/>
        </p:nvCxnSpPr>
        <p:spPr>
          <a:xfrm flipV="1">
            <a:off x="1309306" y="3950208"/>
            <a:ext cx="934022" cy="1752750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9703" y="10202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Discover and Share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5407FD-0C24-4146-8BCE-DCEF1B6C4693}"/>
              </a:ext>
            </a:extLst>
          </p:cNvPr>
          <p:cNvSpPr txBox="1"/>
          <p:nvPr/>
        </p:nvSpPr>
        <p:spPr>
          <a:xfrm>
            <a:off x="1816609" y="3254536"/>
            <a:ext cx="1645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27A3B6-F4C0-4B4D-BAB2-A9DCABEE98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7554" y="1180750"/>
            <a:ext cx="3757140" cy="4527512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93EAE2F-342D-704D-B695-273868077D62}"/>
              </a:ext>
            </a:extLst>
          </p:cNvPr>
          <p:cNvCxnSpPr>
            <a:cxnSpLocks/>
          </p:cNvCxnSpPr>
          <p:nvPr/>
        </p:nvCxnSpPr>
        <p:spPr>
          <a:xfrm flipH="1">
            <a:off x="5780889" y="1096707"/>
            <a:ext cx="282632" cy="1012508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23DD9E7-E3D7-214E-9F06-1B02E0A0A947}"/>
              </a:ext>
            </a:extLst>
          </p:cNvPr>
          <p:cNvSpPr/>
          <p:nvPr/>
        </p:nvSpPr>
        <p:spPr>
          <a:xfrm>
            <a:off x="661299" y="5636609"/>
            <a:ext cx="1959016" cy="531496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748A0D-F425-4F98-A9A6-4129AF2928CA}"/>
              </a:ext>
            </a:extLst>
          </p:cNvPr>
          <p:cNvSpPr txBox="1"/>
          <p:nvPr/>
        </p:nvSpPr>
        <p:spPr>
          <a:xfrm>
            <a:off x="670560" y="5702958"/>
            <a:ext cx="2267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Engaging scenarios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3C4DEF4A-9225-F24C-95F2-5E31C5A9DAF2}"/>
              </a:ext>
            </a:extLst>
          </p:cNvPr>
          <p:cNvSpPr/>
          <p:nvPr/>
        </p:nvSpPr>
        <p:spPr>
          <a:xfrm>
            <a:off x="5083674" y="450374"/>
            <a:ext cx="2087743" cy="730375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CEA594-9EDE-4649-B626-0169AF9D298F}"/>
              </a:ext>
            </a:extLst>
          </p:cNvPr>
          <p:cNvSpPr txBox="1"/>
          <p:nvPr/>
        </p:nvSpPr>
        <p:spPr>
          <a:xfrm>
            <a:off x="5166496" y="492397"/>
            <a:ext cx="2087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Concrete-Pictorial-Abstract approach</a:t>
            </a:r>
          </a:p>
        </p:txBody>
      </p:sp>
    </p:spTree>
    <p:extLst>
      <p:ext uri="{BB962C8B-B14F-4D97-AF65-F5344CB8AC3E}">
        <p14:creationId xmlns:p14="http://schemas.microsoft.com/office/powerpoint/2010/main" val="662508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842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Think together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C5437E-7B66-491A-8860-F626666B05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727" y="1112900"/>
            <a:ext cx="7105561" cy="4544188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118D4D3-AF67-C941-ACAF-85745DF9E0C9}"/>
              </a:ext>
            </a:extLst>
          </p:cNvPr>
          <p:cNvCxnSpPr>
            <a:cxnSpLocks/>
          </p:cNvCxnSpPr>
          <p:nvPr/>
        </p:nvCxnSpPr>
        <p:spPr>
          <a:xfrm flipV="1">
            <a:off x="6153462" y="5066676"/>
            <a:ext cx="779489" cy="590412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69C11F3-CCDE-394F-9C93-6542934296B2}"/>
              </a:ext>
            </a:extLst>
          </p:cNvPr>
          <p:cNvSpPr/>
          <p:nvPr/>
        </p:nvSpPr>
        <p:spPr>
          <a:xfrm>
            <a:off x="4901979" y="5395058"/>
            <a:ext cx="2098362" cy="1260575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661775-AD04-4D1C-8985-30E792F25FB9}"/>
              </a:ext>
            </a:extLst>
          </p:cNvPr>
          <p:cNvSpPr txBox="1"/>
          <p:nvPr/>
        </p:nvSpPr>
        <p:spPr>
          <a:xfrm>
            <a:off x="4969286" y="5395058"/>
            <a:ext cx="2031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Friendly, supportive characters help children develop a growth mindset.</a:t>
            </a:r>
          </a:p>
        </p:txBody>
      </p:sp>
    </p:spTree>
    <p:extLst>
      <p:ext uri="{BB962C8B-B14F-4D97-AF65-F5344CB8AC3E}">
        <p14:creationId xmlns:p14="http://schemas.microsoft.com/office/powerpoint/2010/main" val="593591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842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Practice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E6F18B-9CF9-864D-913B-BBD255C9D4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916" y="1112891"/>
            <a:ext cx="3783305" cy="47702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6AF715-2F75-5846-B4C3-5EA8536725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5852" y="1104798"/>
            <a:ext cx="3792501" cy="4781849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7B27F03-B811-F044-9127-EDA168861469}"/>
              </a:ext>
            </a:extLst>
          </p:cNvPr>
          <p:cNvSpPr/>
          <p:nvPr/>
        </p:nvSpPr>
        <p:spPr>
          <a:xfrm>
            <a:off x="2885288" y="189313"/>
            <a:ext cx="2661127" cy="717113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801C2E-E2E5-4401-B2A8-410913DA1F60}"/>
              </a:ext>
            </a:extLst>
          </p:cNvPr>
          <p:cNvSpPr txBox="1"/>
          <p:nvPr/>
        </p:nvSpPr>
        <p:spPr>
          <a:xfrm>
            <a:off x="2992144" y="209328"/>
            <a:ext cx="2550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Questions are presented in a logical sequence.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62CC55A-9F57-8C42-8075-6B8DFD677460}"/>
              </a:ext>
            </a:extLst>
          </p:cNvPr>
          <p:cNvSpPr/>
          <p:nvPr/>
        </p:nvSpPr>
        <p:spPr>
          <a:xfrm>
            <a:off x="3672546" y="5814281"/>
            <a:ext cx="4241687" cy="788928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801C2E-E2E5-4401-B2A8-410913DA1F60}"/>
              </a:ext>
            </a:extLst>
          </p:cNvPr>
          <p:cNvSpPr txBox="1"/>
          <p:nvPr/>
        </p:nvSpPr>
        <p:spPr>
          <a:xfrm>
            <a:off x="3701930" y="5888564"/>
            <a:ext cx="4306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Calculations are connected so that children think about the underlying concepts.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043B811-8D9D-4540-936F-43FC2DE6C0ED}"/>
              </a:ext>
            </a:extLst>
          </p:cNvPr>
          <p:cNvCxnSpPr>
            <a:cxnSpLocks/>
          </p:cNvCxnSpPr>
          <p:nvPr/>
        </p:nvCxnSpPr>
        <p:spPr>
          <a:xfrm flipH="1">
            <a:off x="2710832" y="906426"/>
            <a:ext cx="631179" cy="100329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31A2C8A-8D95-6742-9BA9-ED1506BFE456}"/>
              </a:ext>
            </a:extLst>
          </p:cNvPr>
          <p:cNvCxnSpPr>
            <a:cxnSpLocks/>
          </p:cNvCxnSpPr>
          <p:nvPr/>
        </p:nvCxnSpPr>
        <p:spPr>
          <a:xfrm flipH="1" flipV="1">
            <a:off x="7549869" y="3560496"/>
            <a:ext cx="110805" cy="225378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349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1AE3641-0602-2F4C-9D8A-26B65178C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3833" y="1268388"/>
            <a:ext cx="4202189" cy="21606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7629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Models and representations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7628" y="1433027"/>
            <a:ext cx="2010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Part-whole models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0818" y="3883103"/>
            <a:ext cx="1568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Bar models</a:t>
            </a:r>
          </a:p>
        </p:txBody>
      </p:sp>
      <p:pic>
        <p:nvPicPr>
          <p:cNvPr id="10" name="Picture 9" descr="C:\Users\Julie\Documents\0_JUST CONTENT\Power maths\Calculator policy\TO DO\artworks\aw_08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18" y="4524199"/>
            <a:ext cx="3595191" cy="102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095" y="3676868"/>
            <a:ext cx="1637267" cy="320527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27134" y="1644768"/>
            <a:ext cx="33561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Shows how numbers can be split into parts. Helps show the connection between addition and subtraction.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E862580-7F44-9744-BD0D-50F6E54AB4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5468" y="3210156"/>
            <a:ext cx="3004174" cy="287819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68148" y="4079176"/>
            <a:ext cx="19988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Helps show </a:t>
            </a:r>
            <a:br>
              <a:rPr lang="en-GB" dirty="0"/>
            </a:br>
            <a:r>
              <a:rPr lang="en-GB" dirty="0"/>
              <a:t>the maths </a:t>
            </a:r>
            <a:br>
              <a:rPr lang="en-GB" dirty="0"/>
            </a:br>
            <a:r>
              <a:rPr lang="en-GB" dirty="0"/>
              <a:t>problem as </a:t>
            </a:r>
            <a:br>
              <a:rPr lang="en-GB" dirty="0"/>
            </a:br>
            <a:r>
              <a:rPr lang="en-GB" dirty="0"/>
              <a:t>a picture. 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AF9D024-26D4-4E43-BDA9-B818CF2D69F3}"/>
              </a:ext>
            </a:extLst>
          </p:cNvPr>
          <p:cNvGrpSpPr/>
          <p:nvPr/>
        </p:nvGrpSpPr>
        <p:grpSpPr>
          <a:xfrm>
            <a:off x="570818" y="1946838"/>
            <a:ext cx="1620547" cy="1664501"/>
            <a:chOff x="2297818" y="2022399"/>
            <a:chExt cx="1620547" cy="1664501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71ABE79-D219-2544-B402-6C81B3A36F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3370" y="2440137"/>
              <a:ext cx="475499" cy="21000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E67C267-594E-CA47-9430-6651BE611318}"/>
                </a:ext>
              </a:extLst>
            </p:cNvPr>
            <p:cNvCxnSpPr>
              <a:cxnSpLocks/>
            </p:cNvCxnSpPr>
            <p:nvPr/>
          </p:nvCxnSpPr>
          <p:spPr>
            <a:xfrm>
              <a:off x="2853369" y="3061624"/>
              <a:ext cx="453871" cy="16858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B39EBDB-7E56-E247-9B65-1EE190E5C22D}"/>
                </a:ext>
              </a:extLst>
            </p:cNvPr>
            <p:cNvSpPr/>
            <p:nvPr/>
          </p:nvSpPr>
          <p:spPr>
            <a:xfrm>
              <a:off x="3277269" y="2022399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0234CAF-A11B-4D4F-A77C-9D368EB41876}"/>
                </a:ext>
              </a:extLst>
            </p:cNvPr>
            <p:cNvSpPr/>
            <p:nvPr/>
          </p:nvSpPr>
          <p:spPr>
            <a:xfrm>
              <a:off x="3276146" y="3045804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</a:t>
              </a:r>
              <a:endParaRPr lang="en-US" sz="280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6C4D8B0-1D2E-1E4D-BF7B-EA376EA99198}"/>
                </a:ext>
              </a:extLst>
            </p:cNvPr>
            <p:cNvSpPr/>
            <p:nvPr/>
          </p:nvSpPr>
          <p:spPr>
            <a:xfrm>
              <a:off x="2297818" y="2539673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793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7629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Models and representations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7" y="1567703"/>
            <a:ext cx="3696607" cy="228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431" y="1567703"/>
            <a:ext cx="3077272" cy="208289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417983" y="4939546"/>
            <a:ext cx="195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2 + 4 = 6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4373240-C213-B846-95C2-535FF6873679}"/>
              </a:ext>
            </a:extLst>
          </p:cNvPr>
          <p:cNvGrpSpPr/>
          <p:nvPr/>
        </p:nvGrpSpPr>
        <p:grpSpPr>
          <a:xfrm>
            <a:off x="1037801" y="4255537"/>
            <a:ext cx="1620547" cy="1664501"/>
            <a:chOff x="2297818" y="2022399"/>
            <a:chExt cx="1620547" cy="166450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84BF327-8FDA-E74C-9A83-EC6D8A393D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3370" y="2440137"/>
              <a:ext cx="475499" cy="21000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E04FDA4-E840-DA42-9651-BDC3793319C7}"/>
                </a:ext>
              </a:extLst>
            </p:cNvPr>
            <p:cNvCxnSpPr>
              <a:cxnSpLocks/>
            </p:cNvCxnSpPr>
            <p:nvPr/>
          </p:nvCxnSpPr>
          <p:spPr>
            <a:xfrm>
              <a:off x="2853369" y="3061624"/>
              <a:ext cx="453871" cy="16858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2A41F3B-96D2-0E4E-B799-257A595B98C8}"/>
                </a:ext>
              </a:extLst>
            </p:cNvPr>
            <p:cNvSpPr/>
            <p:nvPr/>
          </p:nvSpPr>
          <p:spPr>
            <a:xfrm>
              <a:off x="3277269" y="2022399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E253166-44EA-C84D-8ADA-7B20A90C6728}"/>
                </a:ext>
              </a:extLst>
            </p:cNvPr>
            <p:cNvSpPr/>
            <p:nvPr/>
          </p:nvSpPr>
          <p:spPr>
            <a:xfrm>
              <a:off x="3276146" y="3045804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</a:t>
              </a:r>
              <a:endParaRPr lang="en-US" sz="280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11B09C3-43A5-6343-8797-C12151781D75}"/>
                </a:ext>
              </a:extLst>
            </p:cNvPr>
            <p:cNvSpPr/>
            <p:nvPr/>
          </p:nvSpPr>
          <p:spPr>
            <a:xfrm>
              <a:off x="2297818" y="2539673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6248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762659" y="6639168"/>
            <a:ext cx="381342" cy="1692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A0100</a:t>
            </a:r>
          </a:p>
        </p:txBody>
      </p:sp>
    </p:spTree>
    <p:extLst>
      <p:ext uri="{BB962C8B-B14F-4D97-AF65-F5344CB8AC3E}">
        <p14:creationId xmlns:p14="http://schemas.microsoft.com/office/powerpoint/2010/main" val="641375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06EEC3F-1987-7E40-B4C5-C8E722FBD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4057" y="-471649"/>
            <a:ext cx="10648536" cy="75280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6575" y="-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1743" y="889844"/>
            <a:ext cx="444635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5E247E"/>
                </a:solidFill>
              </a:rPr>
              <a:t>At the heart of</a:t>
            </a:r>
            <a:br>
              <a:rPr lang="en-GB" sz="3600" b="1" dirty="0">
                <a:solidFill>
                  <a:srgbClr val="5E247E"/>
                </a:solidFill>
              </a:rPr>
            </a:br>
            <a:r>
              <a:rPr lang="en-GB" sz="3600" b="1" i="1" dirty="0">
                <a:solidFill>
                  <a:srgbClr val="5E247E"/>
                </a:solidFill>
              </a:rPr>
              <a:t>Power Maths</a:t>
            </a:r>
            <a:r>
              <a:rPr lang="en-GB" sz="3600" b="1" dirty="0">
                <a:solidFill>
                  <a:srgbClr val="5E247E"/>
                </a:solidFill>
              </a:rPr>
              <a:t/>
            </a:r>
            <a:br>
              <a:rPr lang="en-GB" sz="3600" b="1" dirty="0">
                <a:solidFill>
                  <a:srgbClr val="5E247E"/>
                </a:solidFill>
              </a:rPr>
            </a:br>
            <a:r>
              <a:rPr lang="en-GB" sz="3600" b="1" dirty="0">
                <a:solidFill>
                  <a:srgbClr val="5E247E"/>
                </a:solidFill>
              </a:rPr>
              <a:t>is the belief that all children can achieve. </a:t>
            </a:r>
          </a:p>
          <a:p>
            <a:pPr algn="ctr"/>
            <a:r>
              <a:rPr lang="en-GB" sz="3600" b="1" dirty="0">
                <a:solidFill>
                  <a:srgbClr val="5E247E"/>
                </a:solidFill>
              </a:rPr>
              <a:t>It’s built on an exciting growth mindset and </a:t>
            </a:r>
          </a:p>
          <a:p>
            <a:pPr algn="ctr"/>
            <a:r>
              <a:rPr lang="en-GB" sz="3600" b="1" dirty="0">
                <a:solidFill>
                  <a:srgbClr val="5E247E"/>
                </a:solidFill>
              </a:rPr>
              <a:t>problem-solving approach.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43" y="272768"/>
            <a:ext cx="2602113" cy="369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176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Key aims of </a:t>
            </a:r>
            <a:r>
              <a:rPr lang="en-GB" sz="3600" b="1" i="1" dirty="0">
                <a:solidFill>
                  <a:srgbClr val="5E247E"/>
                </a:solidFill>
              </a:rPr>
              <a:t>Power Maths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21" y="1401640"/>
            <a:ext cx="2718816" cy="17373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510" y="1297223"/>
            <a:ext cx="3005328" cy="26639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28" y="3980303"/>
            <a:ext cx="3340608" cy="20787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918" y="4267689"/>
            <a:ext cx="3169920" cy="20360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8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In a nutshell …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40104" y="1807716"/>
            <a:ext cx="6261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An exciting </a:t>
            </a:r>
            <a:r>
              <a:rPr lang="en-GB" sz="2000" b="1" dirty="0"/>
              <a:t>whole-class mastery approach </a:t>
            </a:r>
            <a:r>
              <a:rPr lang="en-GB" sz="2000" dirty="0"/>
              <a:t>for Reception to Year 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1819855"/>
            <a:ext cx="476250" cy="4857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40104" y="2582548"/>
            <a:ext cx="6351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Written by </a:t>
            </a:r>
            <a:r>
              <a:rPr lang="en-GB" sz="2000" b="1" dirty="0"/>
              <a:t>mastery experts </a:t>
            </a:r>
            <a:r>
              <a:rPr lang="en-GB" sz="2000" dirty="0"/>
              <a:t>and inspired by best practice from around the world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870" y="2582699"/>
            <a:ext cx="476250" cy="4857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41579" y="3308145"/>
            <a:ext cx="5962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Fully </a:t>
            </a:r>
            <a:r>
              <a:rPr lang="en-GB" sz="2000" b="1" dirty="0"/>
              <a:t>recommended by the </a:t>
            </a:r>
            <a:r>
              <a:rPr lang="en-GB" sz="2000" b="1" dirty="0" smtClean="0"/>
              <a:t>Department for Education</a:t>
            </a:r>
            <a:endParaRPr lang="en-GB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241580" y="3913876"/>
            <a:ext cx="5239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Created specifically for </a:t>
            </a:r>
            <a:r>
              <a:rPr lang="en-GB" sz="2000" b="1" dirty="0"/>
              <a:t>UK classrooms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41580" y="4597080"/>
            <a:ext cx="5829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Makes maths an adventure and helps build a culture of </a:t>
            </a:r>
            <a:r>
              <a:rPr lang="en-GB" sz="2000" b="1" dirty="0"/>
              <a:t>excitement and confidence</a:t>
            </a:r>
            <a:r>
              <a:rPr lang="en-GB" sz="2000" dirty="0"/>
              <a:t>!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3280738"/>
            <a:ext cx="476250" cy="4857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870" y="3879926"/>
            <a:ext cx="476250" cy="4857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134" y="4623298"/>
            <a:ext cx="47625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79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0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What is mastery?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3815" y="1570948"/>
            <a:ext cx="6715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b="1" dirty="0"/>
              <a:t>“Mastering maths means acquiring a deep, long-term, secure and adaptable understanding of the subject” – NCETM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6728" y="2446108"/>
            <a:ext cx="5022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5E247E"/>
                </a:solidFill>
              </a:rPr>
              <a:t>We achieve this by …</a:t>
            </a:r>
            <a:endParaRPr lang="en-GB" sz="2400" b="1" i="1" dirty="0">
              <a:solidFill>
                <a:srgbClr val="5E247E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638E8CF-BCB3-B541-898F-37AAEDD1B6D0}"/>
              </a:ext>
            </a:extLst>
          </p:cNvPr>
          <p:cNvGrpSpPr/>
          <p:nvPr/>
        </p:nvGrpSpPr>
        <p:grpSpPr>
          <a:xfrm>
            <a:off x="2414739" y="2306224"/>
            <a:ext cx="2824973" cy="2706506"/>
            <a:chOff x="2196325" y="2429115"/>
            <a:chExt cx="2824973" cy="270650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8647B9E-C7F4-604B-8B2A-C4AFBB229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96325" y="2429115"/>
              <a:ext cx="2824973" cy="2706506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945550" y="3201629"/>
              <a:ext cx="13435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Carefully </a:t>
              </a:r>
              <a:br>
                <a:rPr lang="en-GB" dirty="0"/>
              </a:br>
              <a:r>
                <a:rPr lang="en-GB" dirty="0"/>
                <a:t>sequenced, </a:t>
              </a:r>
              <a:br>
                <a:rPr lang="en-GB" dirty="0"/>
              </a:br>
              <a:r>
                <a:rPr lang="en-GB" dirty="0"/>
                <a:t>small step </a:t>
              </a:r>
              <a:br>
                <a:rPr lang="en-GB" dirty="0"/>
              </a:br>
              <a:r>
                <a:rPr lang="en-GB" dirty="0"/>
                <a:t>learning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59F615A-471D-864E-B112-B93B2481D37C}"/>
              </a:ext>
            </a:extLst>
          </p:cNvPr>
          <p:cNvGrpSpPr/>
          <p:nvPr/>
        </p:nvGrpSpPr>
        <p:grpSpPr>
          <a:xfrm>
            <a:off x="862553" y="4246226"/>
            <a:ext cx="1856650" cy="1778790"/>
            <a:chOff x="856293" y="4250481"/>
            <a:chExt cx="1856650" cy="177879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FBE4EF0-BDD0-274E-B74A-4D12B2E8F7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6293" y="4250481"/>
              <a:ext cx="1856650" cy="177879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039011" y="4704324"/>
              <a:ext cx="14868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Developing </a:t>
              </a:r>
              <a:br>
                <a:rPr lang="en-GB" dirty="0"/>
              </a:br>
              <a:r>
                <a:rPr lang="en-GB" dirty="0"/>
                <a:t>mathematical </a:t>
              </a:r>
              <a:br>
                <a:rPr lang="en-GB" dirty="0"/>
              </a:br>
              <a:r>
                <a:rPr lang="en-GB" dirty="0"/>
                <a:t>thinking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78B0DA1-763E-C646-92E3-6520371AED43}"/>
              </a:ext>
            </a:extLst>
          </p:cNvPr>
          <p:cNvGrpSpPr/>
          <p:nvPr/>
        </p:nvGrpSpPr>
        <p:grpSpPr>
          <a:xfrm>
            <a:off x="5426745" y="3144170"/>
            <a:ext cx="2138021" cy="2048362"/>
            <a:chOff x="5016934" y="3150328"/>
            <a:chExt cx="2138021" cy="204836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27D7F6C-90E3-3241-A23C-018C76584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16934" y="3150328"/>
              <a:ext cx="2138021" cy="204836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184396" y="3657009"/>
              <a:ext cx="18320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Representation </a:t>
              </a:r>
              <a:br>
                <a:rPr lang="en-GB" dirty="0"/>
              </a:br>
              <a:r>
                <a:rPr lang="en-GB" dirty="0"/>
                <a:t>that expose </a:t>
              </a:r>
              <a:br>
                <a:rPr lang="en-GB" dirty="0"/>
              </a:br>
              <a:r>
                <a:rPr lang="en-GB" dirty="0"/>
                <a:t>mathematical </a:t>
              </a:r>
              <a:br>
                <a:rPr lang="en-GB" dirty="0"/>
              </a:br>
              <a:r>
                <a:rPr lang="en-GB" dirty="0"/>
                <a:t>structures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5567E34-618B-3343-8772-E75FB9AB44E6}"/>
              </a:ext>
            </a:extLst>
          </p:cNvPr>
          <p:cNvGrpSpPr/>
          <p:nvPr/>
        </p:nvGrpSpPr>
        <p:grpSpPr>
          <a:xfrm>
            <a:off x="3562062" y="4501198"/>
            <a:ext cx="2321630" cy="2224271"/>
            <a:chOff x="3359313" y="4593235"/>
            <a:chExt cx="2321630" cy="2224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64D9D60-F19F-5F4F-862A-BB58CB06C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59313" y="4593235"/>
              <a:ext cx="2321630" cy="2224271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4073715" y="5429477"/>
              <a:ext cx="9938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Building </a:t>
              </a:r>
              <a:br>
                <a:rPr lang="en-GB" dirty="0"/>
              </a:br>
              <a:r>
                <a:rPr lang="en-GB" dirty="0"/>
                <a:t>fluency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954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Growth mindset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E80DA1D-3C03-7742-9617-AADCDB1A84BE}"/>
              </a:ext>
            </a:extLst>
          </p:cNvPr>
          <p:cNvSpPr/>
          <p:nvPr/>
        </p:nvSpPr>
        <p:spPr>
          <a:xfrm>
            <a:off x="1322442" y="1738424"/>
            <a:ext cx="2683874" cy="352927"/>
          </a:xfrm>
          <a:prstGeom prst="rect">
            <a:avLst/>
          </a:prstGeom>
          <a:solidFill>
            <a:srgbClr val="7CD5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n w="0"/>
                <a:solidFill>
                  <a:schemeClr val="tx1"/>
                </a:solidFill>
              </a:rPr>
              <a:t>Fixed mindset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65ED68-3B69-D448-9C98-64AD199B202D}"/>
              </a:ext>
            </a:extLst>
          </p:cNvPr>
          <p:cNvSpPr/>
          <p:nvPr/>
        </p:nvSpPr>
        <p:spPr>
          <a:xfrm>
            <a:off x="4254968" y="1738424"/>
            <a:ext cx="2683874" cy="352927"/>
          </a:xfrm>
          <a:prstGeom prst="rect">
            <a:avLst/>
          </a:prstGeom>
          <a:solidFill>
            <a:srgbClr val="A1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n w="0"/>
                <a:solidFill>
                  <a:schemeClr val="tx1"/>
                </a:solidFill>
              </a:rPr>
              <a:t>Growth mindset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8D3DE65-42CE-BB4D-A2D3-CB099D479EB3}"/>
              </a:ext>
            </a:extLst>
          </p:cNvPr>
          <p:cNvGrpSpPr/>
          <p:nvPr/>
        </p:nvGrpSpPr>
        <p:grpSpPr>
          <a:xfrm>
            <a:off x="1322442" y="2312114"/>
            <a:ext cx="2683874" cy="750557"/>
            <a:chOff x="-1424070" y="2584326"/>
            <a:chExt cx="2683874" cy="750557"/>
          </a:xfrm>
          <a:solidFill>
            <a:srgbClr val="A9E2D5"/>
          </a:solidFill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DBFC0B12-5228-8546-8CA9-54CD940745F3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“I’m not good at maths – I’ve never been good at maths”</a:t>
              </a:r>
              <a:endParaRPr lang="en-US" sz="1200" dirty="0"/>
            </a:p>
          </p:txBody>
        </p:sp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CE8266D5-F0CB-0B4B-AB5B-71E19F179F30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82556C-6C4A-6B4D-BF67-29BF6FA702F0}"/>
              </a:ext>
            </a:extLst>
          </p:cNvPr>
          <p:cNvGrpSpPr/>
          <p:nvPr/>
        </p:nvGrpSpPr>
        <p:grpSpPr>
          <a:xfrm>
            <a:off x="1322442" y="3147432"/>
            <a:ext cx="2683874" cy="750557"/>
            <a:chOff x="-1424070" y="2584326"/>
            <a:chExt cx="2683874" cy="750557"/>
          </a:xfrm>
          <a:solidFill>
            <a:srgbClr val="A9E2D5"/>
          </a:solidFill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AD3CF8D1-DE4C-CF4A-A8CA-27F49265027E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 give up – I can’t make this any better”</a:t>
              </a:r>
              <a:endParaRPr lang="en-US" sz="1200" dirty="0"/>
            </a:p>
          </p:txBody>
        </p:sp>
        <p:sp>
          <p:nvSpPr>
            <p:cNvPr id="15" name="Triangle 14">
              <a:extLst>
                <a:ext uri="{FF2B5EF4-FFF2-40B4-BE49-F238E27FC236}">
                  <a16:creationId xmlns:a16="http://schemas.microsoft.com/office/drawing/2014/main" id="{811F617E-1E71-B345-83BA-2E85E713CF32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34A1612-F467-414C-9B11-63C53CD9D0EF}"/>
              </a:ext>
            </a:extLst>
          </p:cNvPr>
          <p:cNvGrpSpPr/>
          <p:nvPr/>
        </p:nvGrpSpPr>
        <p:grpSpPr>
          <a:xfrm>
            <a:off x="1322442" y="3981951"/>
            <a:ext cx="2683874" cy="750557"/>
            <a:chOff x="-1424070" y="2584326"/>
            <a:chExt cx="2683874" cy="750557"/>
          </a:xfrm>
          <a:solidFill>
            <a:srgbClr val="A9E2D5"/>
          </a:solidFill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8CFCA6D3-9884-F44E-B054-58C018FF16CC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“If I fail I am a failure”</a:t>
              </a:r>
              <a:endParaRPr lang="en-US" sz="1200" dirty="0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15714536-1EC1-DE46-AAAF-2136D0E269F5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84A67FE-4BC0-AA4C-861A-ABC292765B13}"/>
              </a:ext>
            </a:extLst>
          </p:cNvPr>
          <p:cNvGrpSpPr/>
          <p:nvPr/>
        </p:nvGrpSpPr>
        <p:grpSpPr>
          <a:xfrm>
            <a:off x="1322442" y="4816470"/>
            <a:ext cx="2683874" cy="750557"/>
            <a:chOff x="-1424070" y="2584326"/>
            <a:chExt cx="2683874" cy="750557"/>
          </a:xfrm>
          <a:solidFill>
            <a:srgbClr val="A9E2D5"/>
          </a:solidFill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0B9B3E32-CDF0-9B48-8463-040BBE743A94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 can’t do this – I keep making mistakes” </a:t>
              </a:r>
              <a:endParaRPr lang="en-US" sz="1200" dirty="0"/>
            </a:p>
          </p:txBody>
        </p:sp>
        <p:sp>
          <p:nvSpPr>
            <p:cNvPr id="21" name="Triangle 20">
              <a:extLst>
                <a:ext uri="{FF2B5EF4-FFF2-40B4-BE49-F238E27FC236}">
                  <a16:creationId xmlns:a16="http://schemas.microsoft.com/office/drawing/2014/main" id="{4BB08A54-2B0A-8540-A937-0031A8476BCD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4C8AA94-1792-7748-9D1D-FEDF2A9041DC}"/>
              </a:ext>
            </a:extLst>
          </p:cNvPr>
          <p:cNvGrpSpPr/>
          <p:nvPr/>
        </p:nvGrpSpPr>
        <p:grpSpPr>
          <a:xfrm>
            <a:off x="4254968" y="2312115"/>
            <a:ext cx="2683874" cy="750557"/>
            <a:chOff x="-1424070" y="2584326"/>
            <a:chExt cx="2683874" cy="750557"/>
          </a:xfrm>
          <a:solidFill>
            <a:srgbClr val="BADE82"/>
          </a:solidFill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B0402497-D91F-4840-9B9B-E3CAADD8DF25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“I’m finding maths hard now, but I can improve with time and effort”</a:t>
              </a:r>
              <a:endParaRPr lang="en-US" sz="1200" dirty="0"/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2655A45A-BBD9-5641-A35A-71B03B9AB2EB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851F599-E11C-0D43-A747-0F205454610B}"/>
              </a:ext>
            </a:extLst>
          </p:cNvPr>
          <p:cNvGrpSpPr/>
          <p:nvPr/>
        </p:nvGrpSpPr>
        <p:grpSpPr>
          <a:xfrm>
            <a:off x="4254968" y="3147433"/>
            <a:ext cx="2683874" cy="750557"/>
            <a:chOff x="-1424070" y="2584326"/>
            <a:chExt cx="2683874" cy="750557"/>
          </a:xfrm>
          <a:solidFill>
            <a:srgbClr val="BADE82"/>
          </a:solidFill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A5C0F07D-C63B-5F44-AFB6-D242FD4252D6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 can improve if I keep trying”</a:t>
              </a:r>
              <a:endParaRPr lang="en-US" sz="1200" dirty="0"/>
            </a:p>
          </p:txBody>
        </p:sp>
        <p:sp>
          <p:nvSpPr>
            <p:cNvPr id="27" name="Triangle 26">
              <a:extLst>
                <a:ext uri="{FF2B5EF4-FFF2-40B4-BE49-F238E27FC236}">
                  <a16:creationId xmlns:a16="http://schemas.microsoft.com/office/drawing/2014/main" id="{16E9E3EA-D3A9-5246-9430-BF7D79D902BC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3A6488F-4A46-9649-A3F7-B23C83555C17}"/>
              </a:ext>
            </a:extLst>
          </p:cNvPr>
          <p:cNvGrpSpPr/>
          <p:nvPr/>
        </p:nvGrpSpPr>
        <p:grpSpPr>
          <a:xfrm>
            <a:off x="4254968" y="3981952"/>
            <a:ext cx="2683874" cy="750557"/>
            <a:chOff x="-1424070" y="2584326"/>
            <a:chExt cx="2683874" cy="750557"/>
          </a:xfrm>
          <a:solidFill>
            <a:srgbClr val="BADE82"/>
          </a:solidFill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F58DB369-5A7A-9849-BD2F-423B75BBBA86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“Most successful people fail along </a:t>
              </a:r>
              <a:br>
                <a:rPr lang="en-US" sz="1200" dirty="0">
                  <a:ln w="0"/>
                  <a:solidFill>
                    <a:schemeClr val="tx1"/>
                  </a:solidFill>
                </a:rPr>
              </a:br>
              <a:r>
                <a:rPr lang="en-US" sz="1200" dirty="0">
                  <a:ln w="0"/>
                  <a:solidFill>
                    <a:schemeClr val="tx1"/>
                  </a:solidFill>
                </a:rPr>
                <a:t>the way”</a:t>
              </a:r>
              <a:endParaRPr lang="en-US" sz="1200" dirty="0"/>
            </a:p>
          </p:txBody>
        </p:sp>
        <p:sp>
          <p:nvSpPr>
            <p:cNvPr id="30" name="Triangle 29">
              <a:extLst>
                <a:ext uri="{FF2B5EF4-FFF2-40B4-BE49-F238E27FC236}">
                  <a16:creationId xmlns:a16="http://schemas.microsoft.com/office/drawing/2014/main" id="{F2B9A6D3-477C-984C-B531-3C2F92577F33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7CCED06-B93F-E348-912C-20F1EB31B1AC}"/>
              </a:ext>
            </a:extLst>
          </p:cNvPr>
          <p:cNvGrpSpPr/>
          <p:nvPr/>
        </p:nvGrpSpPr>
        <p:grpSpPr>
          <a:xfrm>
            <a:off x="4254968" y="4816471"/>
            <a:ext cx="2683874" cy="750557"/>
            <a:chOff x="-1424070" y="2584326"/>
            <a:chExt cx="2683874" cy="750557"/>
          </a:xfrm>
          <a:solidFill>
            <a:srgbClr val="BADE82"/>
          </a:solidFill>
        </p:grpSpPr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844B06D1-8310-7346-9D66-6866E4809474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“Mistakes help me learn” </a:t>
              </a:r>
              <a:endParaRPr lang="en-US" sz="1200" dirty="0"/>
            </a:p>
          </p:txBody>
        </p:sp>
        <p:sp>
          <p:nvSpPr>
            <p:cNvPr id="33" name="Triangle 32">
              <a:extLst>
                <a:ext uri="{FF2B5EF4-FFF2-40B4-BE49-F238E27FC236}">
                  <a16:creationId xmlns:a16="http://schemas.microsoft.com/office/drawing/2014/main" id="{50D618FE-C194-2B42-8FB7-0DF84B47A455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492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7515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Meet the growth-</a:t>
            </a:r>
            <a:r>
              <a:rPr lang="en-GB" sz="3600" b="1" dirty="0" err="1">
                <a:solidFill>
                  <a:srgbClr val="5E247E"/>
                </a:solidFill>
              </a:rPr>
              <a:t>mindset</a:t>
            </a:r>
            <a:r>
              <a:rPr lang="en-GB" sz="3600" b="1" dirty="0">
                <a:solidFill>
                  <a:srgbClr val="5E247E"/>
                </a:solidFill>
              </a:rPr>
              <a:t> characters!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13" name="Google Shape;297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57047" y="2091270"/>
            <a:ext cx="2034926" cy="3689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298;p45"/>
          <p:cNvPicPr preferRelativeResize="0"/>
          <p:nvPr/>
        </p:nvPicPr>
        <p:blipFill rotWithShape="1">
          <a:blip r:embed="rId6">
            <a:alphaModFix/>
          </a:blip>
          <a:srcRect b="2296"/>
          <a:stretch/>
        </p:blipFill>
        <p:spPr>
          <a:xfrm>
            <a:off x="2553239" y="1662124"/>
            <a:ext cx="1343075" cy="411849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40681" y="1397675"/>
            <a:ext cx="20125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/>
              <a:t>Flo</a:t>
            </a:r>
          </a:p>
          <a:p>
            <a:r>
              <a:rPr lang="en-GB" dirty="0"/>
              <a:t>Flo is flexible and creative. She often with new methods to solve problems.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83180" y="1397674"/>
            <a:ext cx="23050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/>
              <a:t>Dexter</a:t>
            </a:r>
          </a:p>
          <a:p>
            <a:r>
              <a:rPr lang="en-GB" dirty="0"/>
              <a:t>Dexter is determined. When he makes a mistake he learns from it and tries again.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631C19C-2B09-A445-8A97-62FC8430FA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33039" y="3152000"/>
            <a:ext cx="4533900" cy="25781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C9586E8-9D62-4241-8905-096D6EFD5B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4005" y="3106581"/>
            <a:ext cx="4470628" cy="2578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4954" y="4380759"/>
            <a:ext cx="1411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Can we do it differently?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84938" y="4491575"/>
            <a:ext cx="1851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Let’s try again!</a:t>
            </a:r>
          </a:p>
        </p:txBody>
      </p:sp>
    </p:spTree>
    <p:extLst>
      <p:ext uri="{BB962C8B-B14F-4D97-AF65-F5344CB8AC3E}">
        <p14:creationId xmlns:p14="http://schemas.microsoft.com/office/powerpoint/2010/main" val="969689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7515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Meet the growth-</a:t>
            </a:r>
            <a:r>
              <a:rPr lang="en-GB" sz="3600" b="1" dirty="0" err="1">
                <a:solidFill>
                  <a:srgbClr val="5E247E"/>
                </a:solidFill>
              </a:rPr>
              <a:t>mindset</a:t>
            </a:r>
            <a:r>
              <a:rPr lang="en-GB" sz="3600" b="1" dirty="0">
                <a:solidFill>
                  <a:srgbClr val="5E247E"/>
                </a:solidFill>
              </a:rPr>
              <a:t> characters!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10" name="Google Shape;295;p45"/>
          <p:cNvPicPr preferRelativeResize="0"/>
          <p:nvPr/>
        </p:nvPicPr>
        <p:blipFill rotWithShape="1">
          <a:blip r:embed="rId5">
            <a:alphaModFix/>
          </a:blip>
          <a:srcRect b="1409"/>
          <a:stretch/>
        </p:blipFill>
        <p:spPr>
          <a:xfrm>
            <a:off x="312135" y="1447084"/>
            <a:ext cx="2206846" cy="4215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96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71221" y="1447084"/>
            <a:ext cx="1618843" cy="433353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142164" y="1195774"/>
            <a:ext cx="20125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/>
              <a:t>Astrid</a:t>
            </a:r>
          </a:p>
          <a:p>
            <a:r>
              <a:rPr lang="en-GB" dirty="0"/>
              <a:t>Astrid is brave and confident. She is not afraid to make mistakes.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98889" y="4026289"/>
            <a:ext cx="20125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/>
              <a:t>Ash</a:t>
            </a:r>
          </a:p>
          <a:p>
            <a:r>
              <a:rPr lang="en-GB" dirty="0"/>
              <a:t>Ash is curious and inquisitive. He loves to explore new concepts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04AD76-1908-734C-87D0-2D21E6E8D5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7954" y="1138736"/>
            <a:ext cx="3414427" cy="218135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05210" y="1871398"/>
            <a:ext cx="1851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Is there a pattern?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67209D-FABF-1C48-BEB1-8181FB46FC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87" y="2794004"/>
            <a:ext cx="3727792" cy="23466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88179" y="3626358"/>
            <a:ext cx="1229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will share my ideas!</a:t>
            </a:r>
          </a:p>
        </p:txBody>
      </p:sp>
    </p:spTree>
    <p:extLst>
      <p:ext uri="{BB962C8B-B14F-4D97-AF65-F5344CB8AC3E}">
        <p14:creationId xmlns:p14="http://schemas.microsoft.com/office/powerpoint/2010/main" val="2833950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See the lesson structure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14" y="2910114"/>
            <a:ext cx="1554480" cy="137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594" y="2854089"/>
            <a:ext cx="1481328" cy="14691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922" y="2881521"/>
            <a:ext cx="1487424" cy="14142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250" y="2860185"/>
            <a:ext cx="1481328" cy="14569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578" y="2808369"/>
            <a:ext cx="1310640" cy="14874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71" y="4446815"/>
            <a:ext cx="7101840" cy="5181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763" y="4808717"/>
            <a:ext cx="3132283" cy="221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42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1786</TotalTime>
  <Words>1007</Words>
  <Application>Microsoft Office PowerPoint</Application>
  <PresentationFormat>On-screen Show (4:3)</PresentationFormat>
  <Paragraphs>110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Matthews, Debs</dc:creator>
  <cp:keywords/>
  <dc:description/>
  <cp:lastModifiedBy>MT Cornes</cp:lastModifiedBy>
  <cp:revision>114</cp:revision>
  <dcterms:created xsi:type="dcterms:W3CDTF">2017-04-18T10:43:24Z</dcterms:created>
  <dcterms:modified xsi:type="dcterms:W3CDTF">2020-10-03T16:46:45Z</dcterms:modified>
  <cp:category/>
</cp:coreProperties>
</file>